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0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05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63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9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2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0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8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8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7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1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F874CC-AE73-4DEA-8D0A-57DA13EE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28664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100" dirty="0"/>
              <a:t>ODRŽIVI TURIZAM, ECO FRIENDLY TURIZAM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16D6F-EE0F-4452-8F84-17870905E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1" y="4283239"/>
            <a:ext cx="6479629" cy="1475177"/>
          </a:xfrm>
        </p:spPr>
        <p:txBody>
          <a:bodyPr>
            <a:normAutofit/>
          </a:bodyPr>
          <a:lstStyle/>
          <a:p>
            <a:r>
              <a:rPr lang="hr-HR" dirty="0"/>
              <a:t>IČIĆI, 29. 10. 2021.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952B2-CE2F-4D71-B730-D35B959EE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52" r="39275" b="1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C443-5F0B-4FB0-B7FA-0831655C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ZELENI PLAN RAZVOJA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33708-4F89-4790-BA14-B2D0E01A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676400"/>
            <a:ext cx="7335835" cy="4410710"/>
          </a:xfrm>
        </p:spPr>
        <p:txBody>
          <a:bodyPr>
            <a:normAutofit fontScale="92500" lnSpcReduction="1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U razvoju ruralnog prostora koji je u najtješnjem kontaktu s prirodom vodi se računa o principima održivog turizma.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Nositelji razvoja usmjeravaju turističku industriju prema standardima odgovornog turizma.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Hrana, voda, energija, (lokalna), proizvodi se na odgovoran i održiv način, uz (re)afirmiranje autentične kulturne materijalne i nematerijalne baštine, poticanje demografskog rasta.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To su osnovni resursi razvoja održivog turizma.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Obiteljski smještaj je dio turističke ponude bazirane na održivosti.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Kod održivog razvoja turizma se preporučuje iskorištavanje svih postojećih kapaciteta a tek onda pokretanje  ekološki prihvatljivog načina izgradnje novih.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827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5036-26A8-4286-864A-2BE3B590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ECO FRIENDLY TURIZAM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6798-461A-4459-8684-70DB7993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847850"/>
            <a:ext cx="7335835" cy="423926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PRIMJER DOBRE PRAKSE: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Eco Domus – certificiranje Eko prijateljskog smještaja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„Jedan od općih ciljeva UO za turizam IŽ je održivi razvoj turizma u Istri, te razvoj Istre kao kvalitetne turističke destinacije. Na tragu tih ciljeva, a na temeljima Master plana razvoja turizma Istre 2015. – 2025., pokrenut je novi projekt Eco Domus.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 Nastavak je to aktivnosti vezanih za diversifikaciju privatnog smještaja u Istarskoj županiji, koje smo započeli s projektom Istra Bike&amp;Bed.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Eco Domus je namijenjen malim turističkim smještajnim objektima, a cilj mu je poticanje privatnih iznajmljivača na diversifikaciju i podizanje kvalitete smještaja kroz usklađivanje s načelima održivog razvoja i održivog turizma.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262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D26F-43B1-40B5-B697-80399E7E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ECO DOMUS CILJEVI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6988-2354-48A5-A1E3-6C6EF007A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914525"/>
            <a:ext cx="7335835" cy="417258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Održivi turistički razvoj vrlo je važan jer zadovoljava potrebe turista i domicilnog stanovništva. Njime se želi ostvariti upravljanje resursima tako da ekonomske, socijalne i ekološke potrebe budu ostvarene tako da se održi kulturološki integritet, osnovni ekološki procesi, biološka raznolikost, te sustavi na kojima počiva život.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U sklopu Eco Domus programa, kroz kriterije za uvrštenje i dobivanje markice, vrednuju se lokalne vrijednosti kroz Informiranje gostiju o lokalnoj kulturno-povijesnoj baštini, o lokalnim prirodnim vrijednostima, sadržajima i događanjima, o uređivanju okoliša autohtonim biljnim vrstama, promociji tradicionalnih proizvoda i suvenira, o mogućnostima učenja i/ili sudjelovanja u tradicijskim običajima, promociji lokalne kuhinje i tipičnih prehrambenih proizvoda i dr.“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882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CA979-0FB8-4027-B5D5-30CFAE7A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OSNOVNE KARAKTERISTIKE ECO DOMUS SMJEŠTAJA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7942A-0E0D-403D-8B89-696A06569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Društvena i ekološka odgovornost,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Cjelovita zaštita okoliša i zdravlja, </a:t>
            </a:r>
          </a:p>
          <a:p>
            <a:r>
              <a:rPr lang="hr-HR" dirty="0">
                <a:solidFill>
                  <a:srgbClr val="000000"/>
                </a:solidFill>
                <a:latin typeface="Oswald" panose="00000500000000000000" pitchFamily="2" charset="0"/>
              </a:rPr>
              <a:t>K</a:t>
            </a: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orištenje eko certificiranih sredstava za pranje i čišćenje, </a:t>
            </a:r>
          </a:p>
          <a:p>
            <a:r>
              <a:rPr lang="hr-HR" dirty="0">
                <a:solidFill>
                  <a:srgbClr val="000000"/>
                </a:solidFill>
                <a:latin typeface="Oswald" panose="00000500000000000000" pitchFamily="2" charset="0"/>
              </a:rPr>
              <a:t>K</a:t>
            </a: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orištenje eko certificiranih toaletnih proizvoda, </a:t>
            </a:r>
          </a:p>
          <a:p>
            <a:r>
              <a:rPr lang="hr-HR" dirty="0">
                <a:solidFill>
                  <a:srgbClr val="000000"/>
                </a:solidFill>
                <a:latin typeface="Oswald" panose="00000500000000000000" pitchFamily="2" charset="0"/>
              </a:rPr>
              <a:t>K</a:t>
            </a: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orištenje prirodnih materijala,</a:t>
            </a:r>
          </a:p>
          <a:p>
            <a:r>
              <a:rPr lang="hr-HR" dirty="0">
                <a:solidFill>
                  <a:srgbClr val="000000"/>
                </a:solidFill>
                <a:latin typeface="Oswald" panose="00000500000000000000" pitchFamily="2" charset="0"/>
              </a:rPr>
              <a:t>Š</a:t>
            </a: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tednja vode, </a:t>
            </a:r>
          </a:p>
          <a:p>
            <a:r>
              <a:rPr lang="hr-HR" dirty="0">
                <a:solidFill>
                  <a:srgbClr val="000000"/>
                </a:solidFill>
                <a:latin typeface="Oswald" panose="00000500000000000000" pitchFamily="2" charset="0"/>
              </a:rPr>
              <a:t>Š</a:t>
            </a: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tednja energije, </a:t>
            </a:r>
          </a:p>
          <a:p>
            <a:r>
              <a:rPr lang="hr-HR" dirty="0">
                <a:solidFill>
                  <a:srgbClr val="000000"/>
                </a:solidFill>
                <a:latin typeface="Oswald" panose="00000500000000000000" pitchFamily="2" charset="0"/>
              </a:rPr>
              <a:t>S</a:t>
            </a: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ortiranje i recikliranje otpada.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772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CACB-E2D6-44E4-AD23-189CA10B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ECO DOMUS KRITERIJI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51E3-5131-4043-9B5D-FEEB888BE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466851"/>
            <a:ext cx="7335835" cy="5181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Eco Domus kriteriji razvijeni su u skladu s globalnim smjernicama održivosti u turizmu te prilagođeni karakteristikama turističkog sektora u Istri. 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Kriteriji su podijeljeni u 12 kategorija te ih ima ukupno 75, od kojih je 50 obaveznih, a 25 je dodatnih. 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Zadovoljavanjem kriterija moguće je ostvariti pravo na dobivanje Eco Domus osnovne oznake za što je potrebno zadovoljiti osnovne kriterije. 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Za dobivanje  Eco Domus Premium oznake potrebno je zadovoljiti obavezne kriterije te sakupiti najmanje 20 bodova iz dodatnih kriterija (od moguća 53 boda).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Pretpostavke za uključivanje u Eco Domus program su: usklađenost objekta s nacionalnim propisima i posjedovanje rješenja o kategorizaciji, smještaj objekta u okruženju koje ni na koji način ne predstavlja izvor zagađenja ili neke druge opasnosti, visoka kvaliteta objekta u skladu s EU standardima, prihvaćanje Eco Domus načela.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601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C64D-F131-4F08-8F6C-23FE5B54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KONTROLA POŠTIVANJA STANDARDA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BA6F-9531-4FAB-BC06-05494A52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5"/>
            <a:ext cx="7335835" cy="3812159"/>
          </a:xfrm>
        </p:spPr>
        <p:txBody>
          <a:bodyPr>
            <a:normAutofit lnSpcReduction="1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Nad svim objektima kojima je dodijeljen certifikat provode se redovite godišnje kontrole poštivanja kriterija, te se ugovorno definiraju prava i obveze u sklopu programa Eco Domus.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Odluku o dodjeli certifikata donosi Upravni odjel za turizam uzevši u obzir poštivanje ovdje navedenih kriterija u užem smislu, ali i ukupni dojam odnosno kontekst okuženja u kojem se objekt nalazi, te da li objekt doprinosi postizanju općih ciljeva odjela kao što su podizanje kvalitete privatnog smještaja, razvoj cjelogodišnjeg turizma i uravnoteženi razvoj Istre.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2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49A9-A593-435C-A5B2-DAEFEB8F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GREEN LEADERS BY TRIPADVISOR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405AB-0B8B-4845-B98B-626167108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 dobre prakse na globalnoj razini: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Smještajni ugostiteljski objekti, hoteli, B&amp;B koji žele imati oznaku Green leadera trebaju aplicirati za taj program kod TripAdvisora.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Ispunjavanje određene razine uvjeta rangira objekt na neki od četiri stupnja oznake : broncu, srebro, zlato ili platinu.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Razina statusa, pojednostavljeno rečeno, ovisi o što manjem negativnom utjecaju na okoliš.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524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A01-DEA7-4532-885B-528EC6FE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 UPITNIK GREEN LEADERSA SADRŽI, IZMEĐU OSTALOGA, I SLJEDEĆA PITANJA: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8BB9-9C67-4A3D-B77D-4009B4D53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971675"/>
            <a:ext cx="7335835" cy="4314825"/>
          </a:xfrm>
        </p:spPr>
        <p:txBody>
          <a:bodyPr>
            <a:normAutofit lnSpcReduction="1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Snimanje potrošnje, planovi zbrinjavanja otpada, uštede energije, recikliranja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Treninzi osoblja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Informiranje gostiju o našim akcijama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Štedljivi kućanski aparati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Energetska efikasnost objekta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Recikliranje otpadne vode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Pametna tehnologija(senzori, ključevi …)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Zaštita objekta od pretjerane insolacije (drveće, pergole, folije, tende)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Solarno grijanje vode, geotermalne dizalice topline itd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Štedljivo trošenje vode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388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0169-6380-4CD2-808C-0D945620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GREEN LEADERS UPITNIK: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1DE5-938C-46F1-941C-84A15E7F4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Uporaba organski uzgojenih namirnica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Dobava namirnica u krugu od 100 km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Uporaba papirnate konfekcije od recikliranog materijala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Ekološki prihvatljiva sredstva za čišćenje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Namještaj i podovi od ekološki prihvatljivih materijala, dobavljeni u krugu od 500 km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Nadopunjiva ambalaža za sapune i šampone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Kontrola proizvodnje otpada i poduzimanje mjera za smanjenje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Barem 25% otpada se reciklira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Reciklaža jestivog ulja, namještaja itd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6274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00A3-79BC-4AC2-8B3D-B34FC399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GREEN LEADERS UPITNIK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0DE99-282D-4D4C-84D7-B70F0B39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Uporaba organski uzgojenih namirnica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Dobava namirnica u krugu od 100 km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Uporaba papirnate konfekcije od recikliranog materijala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Ekološki prihvatljiva sredstva za čišćenje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Namještaj i podovi od ekološki prihvatljivih materijala, dobavljeni u krugu od 500 km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Nadopunjiva ambalaža za sapune i šampone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Kontrola proizvodnje otpada i poduzimanje mjera za smanjenje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Barem 25% otpada se reciklira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Reciklaža jestivog ulja, namještaja itd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606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1A42-9CD5-43B8-984C-8EA8FD32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ODRŽIVI RAZVOJ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587A-7013-4C42-AA77-EA28CA8D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„Razvoj koji zadovoljava potrebe sadašnje generacije pri tome ne umanjujući mogućnost budućim generacijama da zadovolje svoje potrebe“ (WCED, 1987).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Svjetskog savjeta za okoliš i razvoj (World Commission on Environment and Development – WCED)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 Održivi razvoj promovira kontrolirani rast,  maksimalno očuvanje i racionalno korištenje resursa, a u cilju osiguranja dugoročnog gospodarskog i društvenog razvoja.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535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EDFA-574C-4E01-BA59-AD0DAC3F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GREEN LEADERS UPITNIK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E406D-BFFE-4441-880A-3153D225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885950"/>
            <a:ext cx="7335835" cy="4201160"/>
          </a:xfrm>
        </p:spPr>
        <p:txBody>
          <a:bodyPr>
            <a:normAutofit lnSpcReduction="1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Ekološko zbrinjavanje kontejnera s tintom, starih baterija, elektroničke opreme itd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Donacija ostataka namirnica, toaletne opreme, namještaja, elektroničke opreme i sl. karitativnim organizacijama barem kvartalno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Kompostiranje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Minimalna uporaba pesticida, korištenje alternativnih metoda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Ograničena uporaba pesticida, herbicida,kemikalija u održavanju okoliša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Barem 75% ukrasnih biljaka oko kuće autohtone vrste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Krov koji sakuplja kišnicu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Sakupljanje i uporaba kišnice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300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6695-EE9B-46C8-BC45-50A314FC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GREEN LEADERS UPITNIK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6D50-EC27-4215-A7FC-CBA9766A5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Traženje povratnih informacija od gostiju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Edukacija gostiju o svemu naprijed navedenom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Posjedovanje “zelenih markica kvalitete”: Leed, Green key,Green seal, Green globes, Travelife, Earth Check, Audobon, International Green Lodging, Sti, Step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Mjerenje emisije CO2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 Stanica za punjenje e automobila udaljena do 2 km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772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9331-804C-4AD4-B637-49F69B13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ZAŠTO GREEN LEADERS BY TRIPADVISOR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B62F9-75DE-40A3-8430-B3ADD2765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TripAdvisorovo istraživanje još 2015. je dalo rezultat da je 26% Europljana u toj godini izabralo jedno eko friendly motivima potaknuto putovanje.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Čak 33% ispitanika je planiralo u sljedećih 12 mjeseci poduzeti takvo putovanje.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Također pokazalo se je da jedan od 10 Europljana želi odsjesti u eko friendly hotelu na svom putovanju.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944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4F94-67F7-43CE-A1A3-8FFA0475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TURIZAM UKLJUČIVOSTI ZAJEDNICE = EKO FRIENDLY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3EEE3-6739-4344-B85E-7CC8D0B5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7335835" cy="3927094"/>
          </a:xfrm>
        </p:spPr>
        <p:txBody>
          <a:bodyPr>
            <a:normAutofit fontScale="92500" lnSpcReduction="2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Eco friendly postaje oznaka za održivi i odgovorni turizam.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Obaveze nositelja certifikata se pored brige za okoliš odnose i na brigu o uključivosti lokalne zajednice, lokalne kulture u najširem smislu.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Nositelji ovog certifikata moraju biti educirani za upoznavanje svojih gostiju s lokalnim namirnicama, lokalnom gastronomijom, lokalnim prirodnim i kulturnim atrakcijama, običajima, tradicijskim manifestacijama.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Ovakva misija “Eco friendly” certifikata za turizam prihvaćena je na globalnoj razini pa “Eco friendly” smještaj biva sve više prepoznat kao izvorni, domicilni smještaj u kojemu je moguće ostvariti interakciju s lokalnim stanovništvom.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079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0484-98B5-4113-B1C7-4AAE6CD7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RAZVOJ ODRŽIVOG TURIZMA NA ZAPADNOM BALKANU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135C-017D-4056-8BD4-E18DBC5E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9874"/>
            <a:ext cx="7335835" cy="4047236"/>
          </a:xfrm>
        </p:spPr>
        <p:txBody>
          <a:bodyPr>
            <a:normAutofit/>
          </a:bodyPr>
          <a:lstStyle/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U sklopu Programa za razvoj održivog turizma u Bosni Hercegovini – Turizam, kojega vodi USAID organizacija iz Sjedinjenih Američkih Država, imali smo čast biti pozvani održati seriju treninga na području Republike Srpske u BiH.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Odlično organizirana edukacija za pružatelje usluga smještaja u ruralnim krajevima i gradovima koju je uz USAID poduprla i Privredna komora kao i Turistička organizacija Republike Srpske održala se od 9. do 20. 8. u četiri destinacije. U Banja Luci, Šipovu, Istočnom Sarajevu i Trebinju okupilo se 120 polaznika ove trening edukacije u dva turnusa.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5694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60B3-5484-4194-8DF1-0B08D5FC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ODRŽIVO I DIGITALNO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E51B-E0AB-40BF-AA3A-FC9D9CA63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7335835" cy="4297934"/>
          </a:xfrm>
        </p:spPr>
        <p:txBody>
          <a:bodyPr>
            <a:normAutofit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Glavna tema trening radionica je bila „Najbolja praksa ruralnog turističkog doživljaja, razvoj i upravljanje“.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Podteme su bile: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– Kako pokrenuti i graditi mikro poduzetnički pothvat u turizmu na ruralnom području?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– Kako uspješno prodavati doživljaj na ruralnom području?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– Transformacija ruralnog proizvoda u nezaboravan doživljaj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– Uvod u digitalni marketing i lanac vrijednosti u turizmu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– B2B i B2C prodajni i distribucijski kanali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– Uvod u eko sustav digitalnog marketinga i društvenih mreža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– Što znači upravljanje proizvodom?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4191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BA6E2-FCAA-4E1D-94C7-2BFDE0E06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0" name="Rectangle">
            <a:extLst>
              <a:ext uri="{FF2B5EF4-FFF2-40B4-BE49-F238E27FC236}">
                <a16:creationId xmlns:a16="http://schemas.microsoft.com/office/drawing/2014/main" id="{C1FDB97C-3AD1-C545-A219-4B4FCF5AE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76630"/>
            <a:ext cx="5106597" cy="4904739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E3DB0-354A-48A4-9608-C6C325AB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302512"/>
            <a:ext cx="4209293" cy="28264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600" dirty="0"/>
              <a:t>Pitanja i odgovori sad i na:infoskrk@gmail.com</a:t>
            </a:r>
            <a:br>
              <a:rPr lang="hr-HR" sz="2600" dirty="0"/>
            </a:br>
            <a:r>
              <a:rPr lang="en-US" sz="2600" dirty="0" err="1"/>
              <a:t>Pratite</a:t>
            </a:r>
            <a:r>
              <a:rPr lang="en-US" sz="2600" dirty="0"/>
              <a:t> </a:t>
            </a:r>
            <a:r>
              <a:rPr lang="en-US" sz="2600" dirty="0" err="1"/>
              <a:t>nas:ww.dantes.com.hr</a:t>
            </a:r>
            <a:endParaRPr lang="en-US" sz="26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A266FA8-F626-1C42-B021-A57818E97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2B43B9E4-DCCD-B14F-9DC7-6EF6DF1F6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778EA148-BF2C-2F4F-B0F5-E0C8EFCF5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A2CACC73-49F7-E24D-92B3-BBFE9870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58">
              <a:extLst>
                <a:ext uri="{FF2B5EF4-FFF2-40B4-BE49-F238E27FC236}">
                  <a16:creationId xmlns:a16="http://schemas.microsoft.com/office/drawing/2014/main" id="{58FF2A73-C08D-E244-97FA-CCE6B5AB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59">
              <a:extLst>
                <a:ext uri="{FF2B5EF4-FFF2-40B4-BE49-F238E27FC236}">
                  <a16:creationId xmlns:a16="http://schemas.microsoft.com/office/drawing/2014/main" id="{F9251654-A54A-C947-8F27-7511D3D98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60">
              <a:extLst>
                <a:ext uri="{FF2B5EF4-FFF2-40B4-BE49-F238E27FC236}">
                  <a16:creationId xmlns:a16="http://schemas.microsoft.com/office/drawing/2014/main" id="{7005C174-7450-D94C-966E-15D46489B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BC08F9D6-DAB6-B34E-A0D1-199D9B531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829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6E05-99E8-4B5C-94FB-ED99225A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ODRŽIVI TURIZAM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E94D-38B1-4819-B976-CA0F4E301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571625"/>
            <a:ext cx="7335835" cy="4619625"/>
          </a:xfrm>
        </p:spPr>
        <p:txBody>
          <a:bodyPr>
            <a:normAutofit fontScale="92500" lnSpcReduction="2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Svjetska turistička organizacija definira održivi turizam kao „turizam koji u potpunosti uzima u obzir trenutne i buduće gospodarske, društvene i okolišne učinke, brine se o potrebama posjetitelja, sektora, okoliša i destinacije“ (UNWTO, 2020) .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Za održivi je turizam potrebno informirano sudjelovanje svih relevantnih dionika,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Snažno političko vodstvo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 Dostizanje održivosti turizma trajan je proces koji traži stalno praćenje učinaka, uvođenje potrebnih preventivnih i/ili korektivnih mjera.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Da bi osigurao vrijedno iskustvo turistima, održivi turizam mora zadržati visoki stupanj zadovoljstva turista, podižući istovremeno svijest o održivosti i promičući prakticiranje održivog turizma među njima.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442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A5CC-C23D-420E-AEDC-ED7A6A11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SMJERNICE UNWTOA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12737-AEC1-4514-8986-35CFFD655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428750"/>
            <a:ext cx="7335835" cy="5000625"/>
          </a:xfrm>
        </p:spPr>
        <p:txBody>
          <a:bodyPr>
            <a:normAutofit fontScale="85000" lnSpcReduction="1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Ekonomično, odgovorno i održivo korištenje svih prirodnih resursa koji čine ključne elemente turističkog razvoja;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Očuvanje elementarnih ekoloških procesa i briga za očuvanje prirodnog bogatstva i bioraznolikosti;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Poštivanje socio-kulturne autentičnosti zajednice domaćina, očuvanje naslijeđene i izgrađene kulture življenja lokalne zajednice;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Očuvanje kulturnog bogatstva i tradicijskih vrijednosti lokalne zajednice;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Doprinos međukulturalnom razumijevanju i toleranciji;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Planiranje ekonomskih učinaka na dugo razdoblje uz pružanje socio-ekonomskih koristi svim dionicima turističkog odredišta uz poštenu distribuciju istih;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Planiranje stabilnog zaposlenja i stabilnih mogućnosti prihoda od turizma kao i koristi društvenog standarda kroz društvene usluge svim domaćinima zajednice;</a:t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Doprinos borbi protiv siromaštva.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471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031F-878D-4E4A-B284-15C2751C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DOŽIVLJAJNI TURIZAM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F8A03-0BBF-4E9A-AE89-3569F3585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457325"/>
            <a:ext cx="7335835" cy="462978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Oswald" panose="00000500000000000000" pitchFamily="2" charset="0"/>
              </a:rPr>
              <a:t>N</a:t>
            </a: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ovi globalni trendovi u turističkim putovanjima već se nameću kao sve učestalija pojava.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Ekološki svjesni putnici već zauzimaju 1/3 svih globalnih putnika.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Pri planiranju putovanja takvi putnici uzimaju u obzir svoj utjecaj na okoliš na putovanju ali i odnos turističkog odredišta prema okolišu.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To, uz sigurnost, zdravstvenu i opću, postaju odlučujući faktori za poduzimanje putovanja.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176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6DD1-1D1C-434B-9F92-A4066AC4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ODRŽIVI-DOŽIVLJAJNI TURIZAM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787D-E82D-4E4A-A1CE-276289700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Tema održivog, doživljajnog turizma mnogo je šira od organiziranja doživljajnih turističkih tura, od izgradnje glamping resorta i podizanja razine standarda usluge i cijene.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Ta tema počinje od suživota čovjeka i prirodnog okoliša, od promjene načina ponašanja u cilju smanjenja proizvodnje nerazgradivog i neobnovljivog otpada,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 Ogleda se u pažljivom korištenju prirodnih resursa na obnovljiv način – bilo da se radi o plodovima mora, o šumama, o vodama, o divljem biljnom i životinjskom svijetu.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244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C8DD-14C5-4F07-B53A-26D53FD9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GLOBALNO ZATOPLJENJE – VELIKA PRIJETNJA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10A9C-99CF-4086-AC6B-BD297726C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971675"/>
            <a:ext cx="7335835" cy="449579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Tropske vrućine koje dolaze u valovima kao posljedica globalnog zatopljenja, dramatično mijenjaju odnos putnika prema plaža-more navikama 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Zdravstvene vlasti upozoravaju na štetno izlaganje suncu u periodu od 11 do 16 sati 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 </a:t>
            </a:r>
            <a:r>
              <a:rPr lang="hr-HR" dirty="0">
                <a:solidFill>
                  <a:srgbClr val="000000"/>
                </a:solidFill>
                <a:latin typeface="Oswald" panose="00000500000000000000" pitchFamily="2" charset="0"/>
              </a:rPr>
              <a:t>D</a:t>
            </a: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ogađaju i promjene u moru. More „cvjeta“ zbog previsokih temperatura. Iz istog razloga u Jadran dolaze kolonije meduza 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Krivoribolovci izlovljavaju morsku floru i faunu nesmanjenim intenzitetom,</a:t>
            </a:r>
          </a:p>
          <a:p>
            <a:pPr algn="l"/>
            <a:r>
              <a:rPr lang="hr-HR" dirty="0">
                <a:solidFill>
                  <a:srgbClr val="000000"/>
                </a:solidFill>
                <a:latin typeface="Oswald" panose="00000500000000000000" pitchFamily="2" charset="0"/>
              </a:rPr>
              <a:t>M</a:t>
            </a: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ore u priobalju se nasipava neodgovarajućim materijalom pa sve to polako slabi do sada jake adute hrvatskog Jadrana.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Ako more nije bistro i bogato životom, neće biti privlačno za ljubitelje takvog, baš za Hrvatsku, specifičnog mora.</a:t>
            </a:r>
            <a:b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</a:br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Iz svega je vidljivo da je zaštita okoliša na kopnu i na moru, u podmorju iznimno važna zbog ekološke ravnoteže ali i osnove za razvoj turizma novog doba – održivog, doživljajnog turizma.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342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9031-3579-4962-9905-D4BAB966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PODIZANJE SVIJESTI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D3C43-DC68-4A08-AEAB-293EDAA6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828800"/>
            <a:ext cx="7335835" cy="4258310"/>
          </a:xfrm>
        </p:spPr>
        <p:txBody>
          <a:bodyPr>
            <a:normAutofit lnSpcReduction="1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Koliko smo kao društvo svjesni ovih imperativa ?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Da li razumijemo da će naš apartman ili stol u restoranu ostati prazan ako se kao društvo ponašamo suprotno očekivanjima ekološki svjesnih turističkih putnika ?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EU projekti ruralnog razvoja sve više daju naglasak upravo na navedene „stupove“ održivog, doživljajnog turizma.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U predstojećoj financijskog perspektivi upravo će korištenje obnovljivih izvora energije i „pametno“ upravljanje uz pomoć digitalne tehnologije biti prevladavajući uvjeti za prijavu projekata. </a:t>
            </a:r>
          </a:p>
          <a:p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Turizam se mijenja, mi se moramo promijeniti.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504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9FAC-05B5-4B7A-84AB-A29E0F9F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ODRŽIVI I ODGOVORAN TURIZAM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1B1FE-9640-456D-9FDC-594F7EF19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Prihodi od turizma moraju služiti za dobrobit zajednice i očuvanje ekoloških, ekonomskih i socijalnih vrijednosti destinacije.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Zašto je to važno?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Turizam se razvijana na osnovu prirodnih, kulturnih i ljudskih resursa neke destinacije. Ako se ti resursi unište nestaje i osnova za funkcioniranje jedinstvene turističke ponude, pada potražnja. 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Ovo je jednostavan odgovor kojega će svatko razumieti. Naravno cjeloviti odgovor je puno kompleksniji. </a:t>
            </a:r>
          </a:p>
          <a:p>
            <a:pPr algn="l"/>
            <a:r>
              <a:rPr lang="hr-HR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Dolazimo do pitanja opstanka naše civilizacije i planeta.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9042114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DarkSeedLeftStep">
      <a:dk1>
        <a:srgbClr val="000000"/>
      </a:dk1>
      <a:lt1>
        <a:srgbClr val="FFFFFF"/>
      </a:lt1>
      <a:dk2>
        <a:srgbClr val="253C22"/>
      </a:dk2>
      <a:lt2>
        <a:srgbClr val="E8E3E2"/>
      </a:lt2>
      <a:accent1>
        <a:srgbClr val="23AFC8"/>
      </a:accent1>
      <a:accent2>
        <a:srgbClr val="14B78B"/>
      </a:accent2>
      <a:accent3>
        <a:srgbClr val="21B950"/>
      </a:accent3>
      <a:accent4>
        <a:srgbClr val="25BA14"/>
      </a:accent4>
      <a:accent5>
        <a:srgbClr val="6CB220"/>
      </a:accent5>
      <a:accent6>
        <a:srgbClr val="9EA812"/>
      </a:accent6>
      <a:hlink>
        <a:srgbClr val="529130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2253</Words>
  <Application>Microsoft Office PowerPoint</Application>
  <PresentationFormat>Široki zaslon</PresentationFormat>
  <Paragraphs>112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1" baseType="lpstr">
      <vt:lpstr>Arial</vt:lpstr>
      <vt:lpstr>Neue Haas Grotesk Text Pro</vt:lpstr>
      <vt:lpstr>Oswald</vt:lpstr>
      <vt:lpstr>Roboto</vt:lpstr>
      <vt:lpstr>PunchcardVTI</vt:lpstr>
      <vt:lpstr>ODRŽIVI TURIZAM, ECO FRIENDLY TURIZAM</vt:lpstr>
      <vt:lpstr>ODRŽIVI RAZVOJ</vt:lpstr>
      <vt:lpstr>ODRŽIVI TURIZAM</vt:lpstr>
      <vt:lpstr>SMJERNICE UNWTOA</vt:lpstr>
      <vt:lpstr>DOŽIVLJAJNI TURIZAM</vt:lpstr>
      <vt:lpstr>ODRŽIVI-DOŽIVLJAJNI TURIZAM</vt:lpstr>
      <vt:lpstr>GLOBALNO ZATOPLJENJE – VELIKA PRIJETNJA</vt:lpstr>
      <vt:lpstr>PODIZANJE SVIJESTI</vt:lpstr>
      <vt:lpstr>ODRŽIVI I ODGOVORAN TURIZAM</vt:lpstr>
      <vt:lpstr>ZELENI PLAN RAZVOJA</vt:lpstr>
      <vt:lpstr>ECO FRIENDLY TURIZAM</vt:lpstr>
      <vt:lpstr>ECO DOMUS CILJEVI</vt:lpstr>
      <vt:lpstr>OSNOVNE KARAKTERISTIKE ECO DOMUS SMJEŠTAJA</vt:lpstr>
      <vt:lpstr>ECO DOMUS KRITERIJI</vt:lpstr>
      <vt:lpstr>KONTROLA POŠTIVANJA STANDARDA</vt:lpstr>
      <vt:lpstr>GREEN LEADERS BY TRIPADVISOR</vt:lpstr>
      <vt:lpstr> UPITNIK GREEN LEADERSA SADRŽI, IZMEĐU OSTALOGA, I SLJEDEĆA PITANJA:</vt:lpstr>
      <vt:lpstr>GREEN LEADERS UPITNIK:</vt:lpstr>
      <vt:lpstr>GREEN LEADERS UPITNIK</vt:lpstr>
      <vt:lpstr>GREEN LEADERS UPITNIK</vt:lpstr>
      <vt:lpstr>GREEN LEADERS UPITNIK</vt:lpstr>
      <vt:lpstr>ZAŠTO GREEN LEADERS BY TRIPADVISOR ?</vt:lpstr>
      <vt:lpstr>TURIZAM UKLJUČIVOSTI ZAJEDNICE = EKO FRIENDLY </vt:lpstr>
      <vt:lpstr>RAZVOJ ODRŽIVOG TURIZMA NA ZAPADNOM BALKANU</vt:lpstr>
      <vt:lpstr>ODRŽIVO I DIGITALNO</vt:lpstr>
      <vt:lpstr>Pitanja i odgovori sad i na:infoskrk@gmail.com Pratite nas:ww.dantes.com.hr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ODRŽIVI TURIZAM, ECO FRINDLY TURIZAM</dc:title>
  <dc:creator>Nedjeljko Pinezić</dc:creator>
  <cp:lastModifiedBy>Korisnik</cp:lastModifiedBy>
  <cp:revision>2</cp:revision>
  <dcterms:created xsi:type="dcterms:W3CDTF">2021-10-27T07:20:02Z</dcterms:created>
  <dcterms:modified xsi:type="dcterms:W3CDTF">2022-01-14T09:09:25Z</dcterms:modified>
</cp:coreProperties>
</file>